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81" r:id="rId5"/>
    <p:sldId id="293" r:id="rId6"/>
    <p:sldId id="286" r:id="rId7"/>
    <p:sldId id="284" r:id="rId8"/>
    <p:sldId id="283" r:id="rId9"/>
    <p:sldId id="285" r:id="rId10"/>
    <p:sldId id="273" r:id="rId11"/>
    <p:sldId id="274" r:id="rId12"/>
    <p:sldId id="287" r:id="rId13"/>
    <p:sldId id="288" r:id="rId14"/>
    <p:sldId id="268" r:id="rId15"/>
    <p:sldId id="269" r:id="rId16"/>
    <p:sldId id="271" r:id="rId17"/>
    <p:sldId id="272" r:id="rId18"/>
    <p:sldId id="275" r:id="rId19"/>
    <p:sldId id="276" r:id="rId20"/>
    <p:sldId id="277" r:id="rId21"/>
    <p:sldId id="279" r:id="rId22"/>
    <p:sldId id="260" r:id="rId23"/>
    <p:sldId id="289" r:id="rId24"/>
    <p:sldId id="291" r:id="rId25"/>
    <p:sldId id="29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ДЕНЬ РОЖДЕНИЯ МЕТАГАЛАКТИЧЕСКОГО </a:t>
            </a:r>
            <a:r>
              <a:rPr lang="ru-RU" b="1" dirty="0" smtClean="0"/>
              <a:t>ОБРАЗОВАНИЯ</a:t>
            </a:r>
            <a:br>
              <a:rPr lang="ru-RU" b="1" dirty="0" smtClean="0"/>
            </a:br>
            <a:r>
              <a:rPr lang="ru-RU" b="1" dirty="0" smtClean="0"/>
              <a:t>3.12.1991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ПРАЗДНИКИ ИДИВО</a:t>
            </a:r>
          </a:p>
          <a:p>
            <a:endParaRPr lang="ru-RU" dirty="0" smtClean="0"/>
          </a:p>
          <a:p>
            <a:r>
              <a:rPr lang="ru-RU" dirty="0" smtClean="0"/>
              <a:t>ЦИВИЛИЗАЦИЯ </a:t>
            </a:r>
            <a:r>
              <a:rPr lang="ru-RU" dirty="0" smtClean="0"/>
              <a:t>ИДИВО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 новой системы 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just"/>
            <a:r>
              <a:rPr lang="ru-RU" b="1" dirty="0" smtClean="0"/>
              <a:t>С</a:t>
            </a:r>
            <a:r>
              <a:rPr lang="ru-RU" b="1" dirty="0" smtClean="0"/>
              <a:t>ейчас </a:t>
            </a:r>
            <a:r>
              <a:rPr lang="ru-RU" b="1" dirty="0" smtClean="0"/>
              <a:t>стоит вопрос образования учеников и </a:t>
            </a:r>
            <a:r>
              <a:rPr lang="ru-RU" b="1" dirty="0" err="1" smtClean="0"/>
              <a:t>человеков</a:t>
            </a:r>
            <a:r>
              <a:rPr lang="ru-RU" b="1" dirty="0" smtClean="0"/>
              <a:t>, чтоб они могли адекватно воспринимать новые условия планеты, новые условия мира, которые сложились и которые приходят на</a:t>
            </a:r>
            <a:r>
              <a:rPr lang="ru-RU" dirty="0" smtClean="0"/>
              <a:t> </a:t>
            </a:r>
            <a:r>
              <a:rPr lang="ru-RU" b="1" dirty="0" smtClean="0"/>
              <a:t>планету.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 </a:t>
            </a:r>
            <a:r>
              <a:rPr lang="ru-RU" sz="2000" dirty="0" smtClean="0"/>
              <a:t>Си ФА</a:t>
            </a:r>
            <a:r>
              <a:rPr lang="ru-RU" sz="2000" b="1" dirty="0" smtClean="0"/>
              <a:t>, Киев, 2005</a:t>
            </a:r>
            <a:r>
              <a:rPr lang="ru-RU" sz="20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 новой системы 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/>
            <a:r>
              <a:rPr lang="ru-RU" dirty="0" smtClean="0"/>
              <a:t>Задача новой системы образования - не только новая Россия, новая Украина, а именно создать систему, которая предполагает детей будущего, а не настоящего, но с учётом всех ученических тенденций.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 </a:t>
            </a:r>
            <a:r>
              <a:rPr lang="ru-RU" sz="2000" dirty="0" err="1" smtClean="0"/>
              <a:t>СиФа</a:t>
            </a:r>
            <a:r>
              <a:rPr lang="ru-RU" sz="2000" dirty="0" smtClean="0"/>
              <a:t> </a:t>
            </a:r>
            <a:r>
              <a:rPr lang="ru-RU" sz="2000" b="1" dirty="0" smtClean="0"/>
              <a:t>Киев, 2005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Принципы метагалактического образования </a:t>
            </a:r>
            <a:r>
              <a:rPr lang="ru-RU" sz="3200" dirty="0" err="1" smtClean="0"/>
              <a:t>Синтезприсутственная</a:t>
            </a:r>
            <a:r>
              <a:rPr lang="ru-RU" sz="3200" dirty="0" smtClean="0"/>
              <a:t> ментальная деятельность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Э</a:t>
            </a:r>
            <a:r>
              <a:rPr lang="ru-RU" dirty="0" smtClean="0"/>
              <a:t>тот </a:t>
            </a:r>
            <a:r>
              <a:rPr lang="ru-RU" dirty="0" smtClean="0"/>
              <a:t>принцип был изначально ментальным, потому что планы относятся к </a:t>
            </a:r>
            <a:r>
              <a:rPr lang="ru-RU" dirty="0" err="1" smtClean="0"/>
              <a:t>менталу</a:t>
            </a:r>
            <a:r>
              <a:rPr lang="ru-RU" dirty="0" smtClean="0"/>
              <a:t>, по предыдущей эпохе – к низшему </a:t>
            </a:r>
            <a:r>
              <a:rPr lang="ru-RU" dirty="0" err="1" smtClean="0"/>
              <a:t>манасу</a:t>
            </a:r>
            <a:r>
              <a:rPr lang="ru-RU" dirty="0" smtClean="0"/>
              <a:t>, к мышлению человека, к чёткости, ясности, ментальности взгляда. Вот и мы вошли в деятельность. Поэтому наша задача – синтезировать ментальное воспроизводство, когда вы слушаете занятия, лекцию, и синтезировать ваше присутствие на том или ином </a:t>
            </a:r>
            <a:r>
              <a:rPr lang="ru-RU" dirty="0" smtClean="0"/>
              <a:t>плане.</a:t>
            </a:r>
            <a:endParaRPr lang="ru-RU" dirty="0" smtClean="0"/>
          </a:p>
          <a:p>
            <a:pPr>
              <a:buNone/>
            </a:pPr>
            <a:r>
              <a:rPr lang="ru-RU" sz="2200" dirty="0" smtClean="0"/>
              <a:t>Киев, 2005, </a:t>
            </a:r>
            <a:r>
              <a:rPr lang="ru-RU" sz="2200" dirty="0" smtClean="0"/>
              <a:t> 4 </a:t>
            </a:r>
            <a:r>
              <a:rPr lang="ru-RU" sz="2200" dirty="0" err="1" smtClean="0"/>
              <a:t>СиФа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Принципы метагалактического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самостоятельные усилия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Если я не</a:t>
            </a:r>
            <a:r>
              <a:rPr lang="ru-RU" dirty="0" smtClean="0"/>
              <a:t> </a:t>
            </a:r>
            <a:r>
              <a:rPr lang="ru-RU" b="1" dirty="0" smtClean="0"/>
              <a:t>оставлю моменты, когда ученик сообразит сам, это будет мой опыт, а не ваш.</a:t>
            </a:r>
            <a:r>
              <a:rPr lang="ru-RU" dirty="0" smtClean="0"/>
              <a:t> А чем вы будете расти тогда? </a:t>
            </a:r>
            <a:r>
              <a:rPr lang="ru-RU" b="1" dirty="0" smtClean="0"/>
              <a:t>Запомните, весь материал, который мы даём в Синтезе ФА, имеет</a:t>
            </a:r>
            <a:r>
              <a:rPr lang="ru-RU" dirty="0" smtClean="0"/>
              <a:t> </a:t>
            </a:r>
            <a:r>
              <a:rPr lang="ru-RU" b="1" dirty="0" smtClean="0"/>
              <a:t>маленькие-маленькие</a:t>
            </a:r>
            <a:r>
              <a:rPr lang="ru-RU" b="1" dirty="0" smtClean="0"/>
              <a:t>, чуть-чуть, но необходимые усилия, чтобы ученик более</a:t>
            </a:r>
            <a:r>
              <a:rPr lang="ru-RU" dirty="0" smtClean="0"/>
              <a:t> </a:t>
            </a:r>
            <a:r>
              <a:rPr lang="ru-RU" b="1" dirty="0" smtClean="0"/>
              <a:t>глубоко сложил и сделал шаг дальше, чем мы даём. И тогда ученик сам войдёт в Синтез и</a:t>
            </a:r>
            <a:r>
              <a:rPr lang="ru-RU" dirty="0" smtClean="0"/>
              <a:t> </a:t>
            </a:r>
            <a:r>
              <a:rPr lang="ru-RU" b="1" dirty="0" smtClean="0"/>
              <a:t>научится.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2600" dirty="0" smtClean="0"/>
              <a:t>Киев</a:t>
            </a:r>
            <a:r>
              <a:rPr lang="ru-RU" sz="2600" dirty="0" smtClean="0"/>
              <a:t>, 2005, 4 </a:t>
            </a:r>
            <a:r>
              <a:rPr lang="ru-RU" sz="2600" dirty="0" err="1" smtClean="0"/>
              <a:t>СиФа</a:t>
            </a:r>
            <a:endParaRPr lang="ru-RU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Принципы метагалактического </a:t>
            </a:r>
            <a:r>
              <a:rPr lang="ru-RU" sz="3600" b="1" dirty="0" smtClean="0"/>
              <a:t>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синтез знаний и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/>
          <a:lstStyle/>
          <a:p>
            <a:pPr algn="just"/>
            <a:r>
              <a:rPr lang="ru-RU" b="1" dirty="0" smtClean="0"/>
              <a:t>Мы ведём образовательный семинар, где каждого человека</a:t>
            </a:r>
            <a:r>
              <a:rPr lang="ru-RU" dirty="0" smtClean="0"/>
              <a:t> </a:t>
            </a:r>
            <a:r>
              <a:rPr lang="ru-RU" b="1" dirty="0" smtClean="0"/>
              <a:t>стремимся образовать</a:t>
            </a:r>
            <a:r>
              <a:rPr lang="ru-RU" dirty="0" smtClean="0"/>
              <a:t>. Слово «научить» для Дома Отца немного маленькое</a:t>
            </a:r>
            <a:r>
              <a:rPr lang="ru-RU" b="1" dirty="0" smtClean="0"/>
              <a:t>, учат</a:t>
            </a:r>
            <a:r>
              <a:rPr lang="ru-RU" dirty="0" smtClean="0"/>
              <a:t> </a:t>
            </a:r>
            <a:r>
              <a:rPr lang="ru-RU" b="1" dirty="0" smtClean="0"/>
              <a:t>знаниям</a:t>
            </a:r>
            <a:r>
              <a:rPr lang="ru-RU" b="1" dirty="0" smtClean="0"/>
              <a:t>, учат информации,  а образуют – это когда знания и действия синтезированы.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3 </a:t>
            </a:r>
            <a:r>
              <a:rPr lang="ru-RU" sz="2000" b="1" dirty="0" smtClean="0"/>
              <a:t>СИ ФА, Киев, 2005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4000" b="1" dirty="0" err="1" smtClean="0"/>
              <a:t>неотчуждённость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600" dirty="0" smtClean="0"/>
              <a:t>При всём уважении я стараюсь на сцене не бывать вообще, потому что это сценический вариант. </a:t>
            </a:r>
            <a:endParaRPr lang="ru-RU" sz="3600" dirty="0" smtClean="0"/>
          </a:p>
          <a:p>
            <a:pPr algn="just"/>
            <a:r>
              <a:rPr lang="ru-RU" sz="3600" dirty="0" smtClean="0"/>
              <a:t>И </a:t>
            </a:r>
            <a:r>
              <a:rPr lang="ru-RU" sz="3600" dirty="0" smtClean="0"/>
              <a:t>если взять  комплексное восприятие человека в целом, от чего мы и отталкивались, выходя на эту систему и на эту специфику образования взрослых в Доме Отца, сейчас я объясню, почему. Это мы как раз подошли к этой системе. Проблема состоит в том, что сцена в подсознании, а моя первая специальность – артист балета, профессиональная, и даже в таких спектаклях играл, она предполагает отчуждение от зрителя. И, к сожалению, современное искусство это не преодолело. То же самое в науке есть – </a:t>
            </a:r>
            <a:r>
              <a:rPr lang="ru-RU" sz="3600" b="1" dirty="0" smtClean="0"/>
              <a:t>отчуждение человека от природы</a:t>
            </a:r>
            <a:r>
              <a:rPr lang="ru-RU" sz="3600" dirty="0" smtClean="0"/>
              <a:t>. Что значит «отчуждение»? Есть природа сама по себе, а мы, как царь зверей, ну, говорят – царь природы, но если все вокруг человеческое, то мы – царь зверей,  мы - не царь </a:t>
            </a:r>
            <a:r>
              <a:rPr lang="ru-RU" sz="3600" dirty="0" err="1" smtClean="0"/>
              <a:t>человеков</a:t>
            </a:r>
            <a:r>
              <a:rPr lang="ru-RU" sz="3600" dirty="0" smtClean="0"/>
              <a:t>. Есть царства: минеральное, растительное, животное, человека. Если человек – царь, то над  нижестоящими, то получается – царь зверей, растений и минералов. Но, тогда мы собой не управляем. </a:t>
            </a:r>
          </a:p>
          <a:p>
            <a:pPr>
              <a:buNone/>
            </a:pPr>
            <a:r>
              <a:rPr lang="ru-RU" dirty="0" smtClean="0"/>
              <a:t>3 Си Фа </a:t>
            </a:r>
            <a:r>
              <a:rPr lang="ru-RU" b="1" dirty="0" smtClean="0"/>
              <a:t>Киев, 2005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Принципы </a:t>
            </a:r>
            <a:r>
              <a:rPr lang="ru-RU" sz="3600" b="1" dirty="0" smtClean="0"/>
              <a:t>метагалактического </a:t>
            </a:r>
            <a:r>
              <a:rPr lang="ru-RU" sz="3600" b="1" dirty="0" smtClean="0"/>
              <a:t>образования</a:t>
            </a:r>
            <a:br>
              <a:rPr lang="ru-RU" sz="3600" b="1" dirty="0" smtClean="0"/>
            </a:br>
            <a:r>
              <a:rPr lang="ru-RU" sz="3600" b="1" dirty="0" smtClean="0"/>
              <a:t>общая система восхождения и 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Я </a:t>
            </a:r>
            <a:r>
              <a:rPr lang="ru-RU" dirty="0" smtClean="0"/>
              <a:t>был десять лет руководителем эксперимента по образованию в Российской </a:t>
            </a:r>
            <a:r>
              <a:rPr lang="ru-RU" dirty="0" smtClean="0"/>
              <a:t>Федерации.</a:t>
            </a:r>
          </a:p>
          <a:p>
            <a:pPr algn="just"/>
            <a:r>
              <a:rPr lang="ru-RU" dirty="0" smtClean="0"/>
              <a:t>Сложности </a:t>
            </a:r>
            <a:r>
              <a:rPr lang="ru-RU" dirty="0" smtClean="0"/>
              <a:t>возникали больше не с детьми, а с родителями, вплоть до того, что нам пришлось сделать еженедельное обучение родителям и объяснять нашу систему оценок, как вообще видеть детей. И не так, что я умный и образовываю детей, потому что я так вижу, и раз я </a:t>
            </a:r>
            <a:r>
              <a:rPr lang="ru-RU" dirty="0" smtClean="0"/>
              <a:t>родил</a:t>
            </a:r>
            <a:r>
              <a:rPr lang="ru-RU" dirty="0" smtClean="0"/>
              <a:t>…:</a:t>
            </a:r>
            <a:r>
              <a:rPr lang="ru-RU" dirty="0" smtClean="0"/>
              <a:t> «</a:t>
            </a:r>
            <a:r>
              <a:rPr lang="ru-RU" dirty="0" smtClean="0"/>
              <a:t>я тебя породил, я тебя и убью» - это подсознанием сидит у многих, а именно </a:t>
            </a:r>
            <a:r>
              <a:rPr lang="ru-RU" b="1" dirty="0" smtClean="0"/>
              <a:t>воспринимать и себя и окружающих людей, соответственно и ребёнка, в системе общей системы восхождения и образования</a:t>
            </a:r>
            <a:r>
              <a:rPr lang="ru-RU" dirty="0" smtClean="0"/>
              <a:t>, когда мы меняемся с окружающей средой, и среда меняется вместе с нами. </a:t>
            </a:r>
          </a:p>
          <a:p>
            <a:pPr>
              <a:buNone/>
            </a:pPr>
            <a:r>
              <a:rPr lang="ru-RU" sz="2600" dirty="0" smtClean="0"/>
              <a:t>3 Си ФА</a:t>
            </a:r>
            <a:r>
              <a:rPr lang="ru-RU" sz="2600" b="1" dirty="0" smtClean="0"/>
              <a:t> Киев, 2005</a:t>
            </a:r>
            <a:r>
              <a:rPr lang="ru-RU" sz="2600" dirty="0" smtClean="0"/>
              <a:t> </a:t>
            </a:r>
            <a:endParaRPr lang="ru-RU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Принципы метагалактического </a:t>
            </a:r>
            <a:r>
              <a:rPr lang="ru-RU" sz="3600" b="1" dirty="0" smtClean="0"/>
              <a:t>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взрослые растятся вместе с детьми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Дети образуются и растятся в школе, извините,  взрослые  учатся и растятся вместе с детьми. По-другому не бывает. Если этого подхода нет, мы нарушаем простую Евангельскую истину: «устами младенца глаголет истина». И вначале мы детям помогаем и поддерживаем, обучаем и т.д., а когда они подрастают в энное количество времени, начинается всё наоборот. И если мы это не учитываем и не прислушиваемся к их мнениям, то начинаются знаменитые конфликты тургеневские и все остальные, и мы идём в тупик, однозначно, потому что нарушаем Законы Отца.</a:t>
            </a:r>
          </a:p>
          <a:p>
            <a:pPr>
              <a:buNone/>
            </a:pPr>
            <a:r>
              <a:rPr lang="ru-RU" sz="2400" dirty="0" smtClean="0"/>
              <a:t>3 Си ФА</a:t>
            </a:r>
            <a:r>
              <a:rPr lang="ru-RU" sz="2400" b="1" dirty="0" smtClean="0"/>
              <a:t> Киев, 2005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новая система оценок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Я</a:t>
            </a:r>
            <a:r>
              <a:rPr lang="ru-RU" dirty="0" smtClean="0"/>
              <a:t> </a:t>
            </a:r>
            <a:r>
              <a:rPr lang="ru-RU" dirty="0" smtClean="0"/>
              <a:t>очень радовался, когда на Украине ввелась </a:t>
            </a:r>
            <a:r>
              <a:rPr lang="ru-RU" dirty="0" err="1" smtClean="0"/>
              <a:t>двенадцатибальная</a:t>
            </a:r>
            <a:r>
              <a:rPr lang="ru-RU" dirty="0" smtClean="0"/>
              <a:t> система, правда она не доработана,</a:t>
            </a:r>
          </a:p>
          <a:p>
            <a:pPr algn="just"/>
            <a:r>
              <a:rPr lang="ru-RU" dirty="0" smtClean="0"/>
              <a:t>у нас она была ещё в 1992 году. Только у нас </a:t>
            </a:r>
            <a:r>
              <a:rPr lang="ru-RU" dirty="0" err="1" smtClean="0"/>
              <a:t>двенадцатибальная</a:t>
            </a:r>
            <a:r>
              <a:rPr lang="ru-RU" dirty="0" smtClean="0"/>
              <a:t> была другая: двенадцать вертикалей и двенадцать горизонталей на каждую вертикаль. Т.е. ставилась двойная оценка: 12/5 или там  6/8:  6  – это уровень сложности задания, а 8  - качество его исполнения, вплоть до 12. Идеально 6/12 или 6/10, это идеальное исполнение. В итоге на этом можно было строить и графики, и отслеживать математически и </a:t>
            </a:r>
            <a:r>
              <a:rPr lang="ru-RU" dirty="0" err="1" smtClean="0"/>
              <a:t>компьютерно</a:t>
            </a:r>
            <a:r>
              <a:rPr lang="ru-RU" dirty="0" smtClean="0"/>
              <a:t>. У нас целая система была компьютерная. И в этом варианте шёл остальной рост, это профессионально. </a:t>
            </a:r>
          </a:p>
          <a:p>
            <a:pPr>
              <a:buNone/>
            </a:pPr>
            <a:r>
              <a:rPr lang="ru-RU" sz="2600" dirty="0" smtClean="0"/>
              <a:t>3 </a:t>
            </a:r>
            <a:r>
              <a:rPr lang="ru-RU" sz="2600" dirty="0" err="1" smtClean="0"/>
              <a:t>СиФа</a:t>
            </a:r>
            <a:r>
              <a:rPr lang="ru-RU" sz="2600" b="1" dirty="0" smtClean="0"/>
              <a:t> Киев, 2005</a:t>
            </a:r>
            <a:r>
              <a:rPr lang="ru-RU" sz="2600" dirty="0" smtClean="0"/>
              <a:t> </a:t>
            </a:r>
            <a:endParaRPr lang="ru-RU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свободное обладание информацией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200" dirty="0" smtClean="0"/>
              <a:t>Пример: ребёнок 9 – 10 лет берёт толстенную научную книгу, журнал. Он становится босиком, рассказывает всё, что там написано, объясняет всё, что там написано: сложную и технически-научную информацию. Учёные сами вникают в то, что он рассказывает,  иногда с трудом. Объясняет это всё, знает это всё через несколько дней. С подошвы считал это за </a:t>
            </a:r>
            <a:r>
              <a:rPr lang="ru-RU" sz="4200" dirty="0" smtClean="0"/>
              <a:t>полчаса-час </a:t>
            </a:r>
            <a:r>
              <a:rPr lang="ru-RU" sz="4200" dirty="0" smtClean="0"/>
              <a:t>и сказал: всё, мне это не интересно, я это уже знаю, и пошёл дальше.</a:t>
            </a:r>
          </a:p>
          <a:p>
            <a:pPr algn="just"/>
            <a:r>
              <a:rPr lang="ru-RU" sz="4200" dirty="0" smtClean="0"/>
              <a:t>П</a:t>
            </a:r>
            <a:r>
              <a:rPr lang="ru-RU" sz="4200" dirty="0" smtClean="0"/>
              <a:t>акетирование </a:t>
            </a:r>
            <a:r>
              <a:rPr lang="ru-RU" sz="4200" dirty="0" smtClean="0"/>
              <a:t>информации и свободное обладание ею уже приходит. Когда там робко, в 90-х годах предполагали, что будет </a:t>
            </a:r>
            <a:r>
              <a:rPr lang="ru-RU" sz="4200" dirty="0" err="1" smtClean="0"/>
              <a:t>сверхраса</a:t>
            </a:r>
            <a:r>
              <a:rPr lang="ru-RU" sz="4200" dirty="0" smtClean="0"/>
              <a:t>,  </a:t>
            </a:r>
            <a:r>
              <a:rPr lang="ru-RU" sz="4200" dirty="0" err="1" smtClean="0"/>
              <a:t>будет</a:t>
            </a:r>
            <a:r>
              <a:rPr lang="ru-RU" sz="4200" dirty="0" smtClean="0"/>
              <a:t> новое человечество, и все ждали, а какое ж оно будет? Да вот оно уже есть. </a:t>
            </a:r>
          </a:p>
          <a:p>
            <a:pPr algn="just"/>
            <a:r>
              <a:rPr lang="ru-RU" sz="4200" dirty="0" smtClean="0"/>
              <a:t>Оно уже есть, оно растёт, пока маленькое. Теперь представьте, у этих маленьких родятся их дети или за 100 лет дойдём до внуков -  человечество просто будет другое. </a:t>
            </a:r>
          </a:p>
          <a:p>
            <a:pPr algn="just"/>
            <a:r>
              <a:rPr lang="ru-RU" sz="4200" dirty="0" smtClean="0"/>
              <a:t>И знаменитая шестая раса  - это не где-то там теоретически, вот она практически  уже растёт, потому что приходят люди уже совсем с другими способностями.</a:t>
            </a:r>
          </a:p>
          <a:p>
            <a:pPr algn="just">
              <a:buNone/>
            </a:pPr>
            <a:r>
              <a:rPr lang="ru-RU" sz="3600" dirty="0" smtClean="0"/>
              <a:t> </a:t>
            </a:r>
            <a:r>
              <a:rPr lang="ru-RU" dirty="0" smtClean="0"/>
              <a:t>3 </a:t>
            </a:r>
            <a:r>
              <a:rPr lang="ru-RU" dirty="0" err="1" smtClean="0"/>
              <a:t>СиФА</a:t>
            </a:r>
            <a:r>
              <a:rPr lang="ru-RU" b="1" dirty="0" smtClean="0"/>
              <a:t> Киев, 2005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 </a:t>
            </a:r>
            <a:r>
              <a:rPr lang="ru-RU" b="1" dirty="0" smtClean="0"/>
              <a:t>метагалактического развития </a:t>
            </a:r>
            <a:r>
              <a:rPr lang="ru-RU" b="1" dirty="0" smtClean="0"/>
              <a:t>человека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М</a:t>
            </a:r>
            <a:r>
              <a:rPr lang="ru-RU" dirty="0" smtClean="0"/>
              <a:t>еня </a:t>
            </a:r>
            <a:r>
              <a:rPr lang="ru-RU" dirty="0" smtClean="0"/>
              <a:t>вёл Владыка Кут </a:t>
            </a:r>
            <a:r>
              <a:rPr lang="ru-RU" dirty="0" err="1" smtClean="0"/>
              <a:t>Хуми</a:t>
            </a:r>
            <a:r>
              <a:rPr lang="ru-RU" dirty="0" smtClean="0"/>
              <a:t>, и я являюсь его учеником, и, так сложилось в 90-х годах, именно этот Владыка стяжал выразить план Отца Метагалактики на нашей планете.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планета  в своём развитии сейчас  входит в метагалактические условия жизни. Сейчас я научный пример скажу, и вы просто увидите это. И для того, чтобы подготовить человечество к этим условиям жизни, необходим план метагалактического развития человека. </a:t>
            </a:r>
          </a:p>
          <a:p>
            <a:pPr>
              <a:buNone/>
            </a:pPr>
            <a:r>
              <a:rPr lang="ru-RU" sz="2400" dirty="0" smtClean="0"/>
              <a:t>3 </a:t>
            </a:r>
            <a:r>
              <a:rPr lang="ru-RU" sz="2400" dirty="0" err="1" smtClean="0"/>
              <a:t>СиФА</a:t>
            </a:r>
            <a:r>
              <a:rPr lang="ru-RU" sz="2400" b="1" dirty="0" smtClean="0"/>
              <a:t> Киев, 2005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создание новой образовательной среды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 Сейчас по миру у педагогов главный вопрос: как обучать этих детей? Что это значит? Всю программу предыдущего образования они проходят за несколько лет,  и им становится скучно. Он книгу читает за час, а этот учебник положено учить год. Посчитайте, сколько часов ему надо, чтобы прочитать все наши учебники? 12 – 15 учебников на год? </a:t>
            </a:r>
          </a:p>
          <a:p>
            <a:pPr algn="just"/>
            <a:r>
              <a:rPr lang="ru-RU" dirty="0" smtClean="0"/>
              <a:t>И, исходя из этих условий, мы вышли на то, что надо менять среду, и надо уже  взрослых обучать тому, чтоб они вошли в новую систему. </a:t>
            </a:r>
          </a:p>
          <a:p>
            <a:pPr algn="just">
              <a:buNone/>
            </a:pPr>
            <a:r>
              <a:rPr lang="ru-RU" sz="2400" dirty="0" smtClean="0"/>
              <a:t>3 </a:t>
            </a:r>
            <a:r>
              <a:rPr lang="ru-RU" sz="2400" dirty="0" err="1" smtClean="0"/>
              <a:t>СиФА</a:t>
            </a:r>
            <a:r>
              <a:rPr lang="ru-RU" sz="2400" b="1" dirty="0" smtClean="0"/>
              <a:t> Киев, 2005</a:t>
            </a:r>
            <a:r>
              <a:rPr lang="ru-RU" sz="2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говоришь другому – сообщаешь себе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 smtClean="0"/>
              <a:t>ученичестве </a:t>
            </a:r>
            <a:r>
              <a:rPr lang="ru-RU" dirty="0" smtClean="0"/>
              <a:t>есть: </a:t>
            </a:r>
            <a:r>
              <a:rPr lang="ru-RU" dirty="0" smtClean="0"/>
              <a:t>ты слушай другого  и не спрашивай, он сам выскажется. </a:t>
            </a:r>
            <a:endParaRPr lang="ru-RU" dirty="0" smtClean="0"/>
          </a:p>
          <a:p>
            <a:pPr algn="just"/>
            <a:r>
              <a:rPr lang="ru-RU" dirty="0" smtClean="0"/>
              <a:t>Почему</a:t>
            </a:r>
            <a:r>
              <a:rPr lang="ru-RU" dirty="0" smtClean="0"/>
              <a:t>? Есть такой простой закон зеркала: когда ты сообщаешь другому, ты сообщаешь самому себе, чем ты владеешь, как ты владеешь и над чем ты работаешь. </a:t>
            </a:r>
            <a:endParaRPr lang="ru-RU" dirty="0" smtClean="0"/>
          </a:p>
          <a:p>
            <a:pPr algn="just"/>
            <a:r>
              <a:rPr lang="ru-RU" dirty="0" smtClean="0"/>
              <a:t>Даже </a:t>
            </a:r>
            <a:r>
              <a:rPr lang="ru-RU" dirty="0" smtClean="0"/>
              <a:t>когда я вам говорю, я здесь должен чётко внутри себя не отслеживать, а знать, что я говорю это ещё и самому себе.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по подобию группы притягиваются люди и провоцируют вопросы и говорят вопросы, нужные группе. </a:t>
            </a:r>
            <a:endParaRPr lang="ru-RU" dirty="0" smtClean="0"/>
          </a:p>
          <a:p>
            <a:pPr algn="just"/>
            <a:r>
              <a:rPr lang="ru-RU" dirty="0" smtClean="0"/>
              <a:t>Может </a:t>
            </a:r>
            <a:r>
              <a:rPr lang="ru-RU" dirty="0" smtClean="0"/>
              <a:t>быть новеньким нужно осознать, где вы были, и что вокруг происходит. </a:t>
            </a:r>
          </a:p>
          <a:p>
            <a:pPr>
              <a:buNone/>
            </a:pPr>
            <a:r>
              <a:rPr lang="ru-RU" sz="2900" dirty="0" smtClean="0"/>
              <a:t>3 </a:t>
            </a:r>
            <a:r>
              <a:rPr lang="ru-RU" sz="2900" dirty="0" err="1" smtClean="0"/>
              <a:t>СиФА</a:t>
            </a:r>
            <a:r>
              <a:rPr lang="ru-RU" sz="2900" b="1" dirty="0" smtClean="0"/>
              <a:t> Киев, 2005</a:t>
            </a:r>
            <a:r>
              <a:rPr lang="ru-RU" sz="2900" dirty="0" smtClean="0"/>
              <a:t> </a:t>
            </a:r>
            <a:endParaRPr lang="ru-RU" sz="29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сознательное действие Образом Отца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Дом </a:t>
            </a:r>
            <a:r>
              <a:rPr lang="ru-RU" dirty="0" smtClean="0"/>
              <a:t>Отца, как таковой, в первую очередь будет работать с Образами Отца. Почему?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 smtClean="0"/>
              <a:t>планете нет этой работы в прошлом.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занимаясь здесь </a:t>
            </a:r>
            <a:r>
              <a:rPr lang="ru-RU" b="1" dirty="0" smtClean="0"/>
              <a:t>образованием</a:t>
            </a:r>
            <a:r>
              <a:rPr lang="ru-RU" dirty="0" smtClean="0"/>
              <a:t>, мы занимаемся 6-м смыслом бытия. То есть, </a:t>
            </a:r>
            <a:r>
              <a:rPr lang="ru-RU" b="1" dirty="0" smtClean="0"/>
              <a:t>растим Образы Отца</a:t>
            </a:r>
            <a:r>
              <a:rPr lang="ru-RU" dirty="0" smtClean="0"/>
              <a:t>, в первую очередь -  Столп, чтобы сознательно действовать на каждом плане. Увидьте это! Чтобы накопить соответствующее содержание каждого Образа Отца. </a:t>
            </a:r>
          </a:p>
          <a:p>
            <a:pPr>
              <a:buNone/>
            </a:pPr>
            <a:r>
              <a:rPr lang="ru-RU" sz="2200" dirty="0" smtClean="0"/>
              <a:t>Семинар в Шапсуге, 19.08.2003</a:t>
            </a:r>
            <a:endParaRPr lang="ru-RU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Образ-тип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500" dirty="0" smtClean="0"/>
              <a:t>У меня была система образования, где мы нашли вот эти </a:t>
            </a:r>
            <a:r>
              <a:rPr lang="ru-RU" sz="4500" dirty="0" err="1" smtClean="0"/>
              <a:t>Образ-типы</a:t>
            </a:r>
            <a:r>
              <a:rPr lang="ru-RU" sz="4500" dirty="0" smtClean="0"/>
              <a:t>, и мы целый эксперимент устроили на изучение </a:t>
            </a:r>
            <a:r>
              <a:rPr lang="ru-RU" sz="4500" dirty="0" err="1" smtClean="0"/>
              <a:t>Образ-типов</a:t>
            </a:r>
            <a:r>
              <a:rPr lang="ru-RU" sz="4500" dirty="0" smtClean="0"/>
              <a:t>. </a:t>
            </a:r>
            <a:endParaRPr lang="ru-RU" sz="4500" dirty="0" smtClean="0"/>
          </a:p>
          <a:p>
            <a:pPr algn="just"/>
            <a:r>
              <a:rPr lang="ru-RU" sz="4500" dirty="0" smtClean="0"/>
              <a:t>Мы </a:t>
            </a:r>
            <a:r>
              <a:rPr lang="ru-RU" sz="4500" dirty="0" smtClean="0"/>
              <a:t>выяснили, что </a:t>
            </a:r>
            <a:r>
              <a:rPr lang="ru-RU" sz="4500" dirty="0" err="1" smtClean="0"/>
              <a:t>Образ-типы</a:t>
            </a:r>
            <a:r>
              <a:rPr lang="ru-RU" sz="4500" dirty="0" smtClean="0"/>
              <a:t> формируются многими воплощениями, и в пятой расе Образ-тип каждого человека – это буквально опыт всех воплощений, всех предыдущих воплощений. </a:t>
            </a:r>
          </a:p>
          <a:p>
            <a:pPr algn="just"/>
            <a:r>
              <a:rPr lang="ru-RU" sz="4500" dirty="0" smtClean="0"/>
              <a:t>Сейчас в системе Синтеза мы различаем 256 </a:t>
            </a:r>
            <a:r>
              <a:rPr lang="ru-RU" sz="4500" dirty="0" err="1" smtClean="0"/>
              <a:t>Образ-типов</a:t>
            </a:r>
            <a:r>
              <a:rPr lang="ru-RU" sz="4500" dirty="0" smtClean="0"/>
              <a:t>, а в эксперименте 90-х годов мы выясняли, что самый высокий Образ-тип – это два, три, четыре, мы различали восемь. Но пятый-шестой мы настолько редко находили, </a:t>
            </a:r>
            <a:r>
              <a:rPr lang="ru-RU" sz="4500" dirty="0" smtClean="0"/>
              <a:t>их </a:t>
            </a:r>
            <a:r>
              <a:rPr lang="ru-RU" sz="4500" dirty="0" smtClean="0"/>
              <a:t>почти не было. Причём четвёртый – это считался чуть ли не гений, и как ребенок, и как взрослый. </a:t>
            </a:r>
          </a:p>
          <a:p>
            <a:pPr algn="just"/>
            <a:r>
              <a:rPr lang="ru-RU" sz="4500" dirty="0" smtClean="0"/>
              <a:t>Мы тестировали наших родителей, детей, на разных конференциях, куда меня </a:t>
            </a:r>
            <a:r>
              <a:rPr lang="ru-RU" sz="4500" dirty="0" smtClean="0"/>
              <a:t>отправляли </a:t>
            </a:r>
            <a:r>
              <a:rPr lang="ru-RU" sz="4500" dirty="0" smtClean="0"/>
              <a:t>и общались: в основном, первый-второй Образ-тип. </a:t>
            </a:r>
          </a:p>
          <a:p>
            <a:pPr algn="just">
              <a:buNone/>
            </a:pPr>
            <a:r>
              <a:rPr lang="ru-RU" sz="4500" dirty="0" smtClean="0"/>
              <a:t>Первый Образ-тип: я приехал и тремя словами объяснил, что делать, и все </a:t>
            </a:r>
            <a:r>
              <a:rPr lang="ru-RU" sz="4500" dirty="0" err="1" smtClean="0"/>
              <a:t>всё</a:t>
            </a:r>
            <a:r>
              <a:rPr lang="ru-RU" sz="4500" dirty="0" smtClean="0"/>
              <a:t> поняли. </a:t>
            </a:r>
          </a:p>
          <a:p>
            <a:pPr algn="just">
              <a:buNone/>
            </a:pPr>
            <a:r>
              <a:rPr lang="ru-RU" sz="4500" dirty="0" smtClean="0"/>
              <a:t>Второй Образ-тип: я долго болтал, но некоторые вынесли рациональное зерно и осознали, что делать. </a:t>
            </a:r>
          </a:p>
          <a:p>
            <a:pPr algn="just">
              <a:buNone/>
            </a:pPr>
            <a:r>
              <a:rPr lang="ru-RU" sz="4500" dirty="0" smtClean="0"/>
              <a:t>Третий Образ-тип: я на них так наехал, что они все поняли. </a:t>
            </a:r>
          </a:p>
          <a:p>
            <a:pPr algn="just">
              <a:buNone/>
            </a:pPr>
            <a:r>
              <a:rPr lang="ru-RU" sz="4500" dirty="0" smtClean="0"/>
              <a:t>И четвёртый: надо взять правильную конструкцию, правильную схему, чётко по ней всё сделать, и всё получится. </a:t>
            </a:r>
            <a:endParaRPr lang="ru-RU" sz="4500" dirty="0" smtClean="0"/>
          </a:p>
          <a:p>
            <a:pPr algn="just">
              <a:buNone/>
            </a:pPr>
            <a:endParaRPr lang="ru-RU" sz="4500" b="1" dirty="0" smtClean="0"/>
          </a:p>
          <a:p>
            <a:pPr algn="just">
              <a:buNone/>
            </a:pPr>
            <a:r>
              <a:rPr lang="ru-RU" sz="4500" b="1" dirty="0" smtClean="0"/>
              <a:t>21 Изначальный Синтез</a:t>
            </a:r>
            <a:r>
              <a:rPr lang="ru-RU" sz="4500" dirty="0" smtClean="0"/>
              <a:t>, </a:t>
            </a:r>
            <a:r>
              <a:rPr lang="ru-RU" sz="4500" dirty="0" smtClean="0"/>
              <a:t>ДИВО 82Про, Харьков, январь 2014г</a:t>
            </a:r>
            <a:r>
              <a:rPr lang="ru-RU" sz="4500" dirty="0" smtClean="0"/>
              <a:t>. , В.Сердюк</a:t>
            </a:r>
            <a:endParaRPr lang="ru-RU" sz="4500" dirty="0" smtClean="0"/>
          </a:p>
          <a:p>
            <a:pPr>
              <a:buNone/>
            </a:pPr>
            <a:endParaRPr lang="ru-RU" sz="6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Формирование </a:t>
            </a:r>
            <a:r>
              <a:rPr lang="ru-RU" sz="3200" b="1" dirty="0" err="1" smtClean="0"/>
              <a:t>Образ-типов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Образование – это формирование </a:t>
            </a:r>
            <a:r>
              <a:rPr lang="ru-RU" b="1" dirty="0" err="1" smtClean="0"/>
              <a:t>Образ-типов</a:t>
            </a:r>
            <a:r>
              <a:rPr lang="ru-RU" dirty="0" smtClean="0"/>
              <a:t> в вас. Не Образа Отца, с Образа Отца начинается образование. </a:t>
            </a:r>
          </a:p>
          <a:p>
            <a:pPr algn="just"/>
            <a:r>
              <a:rPr lang="ru-RU" dirty="0" smtClean="0"/>
              <a:t>Пока у тебя нет Образа Отца, и процесса образования нет. Есть педагогика, внушение знаний: в тебя вталкивают знания – это нет Образа Отца, чтоб их впитывать. Если ты взял Образ Отца, тебе знания не вталкивают, ты их сам начинаешь впитывать. </a:t>
            </a:r>
          </a:p>
          <a:p>
            <a:pPr algn="just"/>
            <a:r>
              <a:rPr lang="ru-RU" dirty="0" smtClean="0"/>
              <a:t>И от Образа Отца – образа ваяния Образа, идёт от Образа Отца к </a:t>
            </a:r>
            <a:r>
              <a:rPr lang="ru-RU" dirty="0" err="1" smtClean="0"/>
              <a:t>Образ-типу</a:t>
            </a:r>
            <a:r>
              <a:rPr lang="ru-RU" dirty="0" smtClean="0"/>
              <a:t>. И ваяем мы Образ-тип в Око Отца, внутренний. Потом складываем внешний Образ-тип, и у нас появляются те Силы, которые позволяют нам по жизни достичь чего-то.</a:t>
            </a:r>
          </a:p>
          <a:p>
            <a:pPr>
              <a:buNone/>
            </a:pPr>
            <a:endParaRPr lang="ru-RU" sz="2600" b="1" dirty="0" smtClean="0"/>
          </a:p>
          <a:p>
            <a:pPr>
              <a:buNone/>
            </a:pPr>
            <a:r>
              <a:rPr lang="ru-RU" sz="2600" b="1" dirty="0" smtClean="0"/>
              <a:t>21 </a:t>
            </a:r>
            <a:r>
              <a:rPr lang="ru-RU" sz="2600" b="1" dirty="0" smtClean="0"/>
              <a:t>Изначальный Синтез</a:t>
            </a:r>
            <a:r>
              <a:rPr lang="ru-RU" sz="2600" dirty="0" smtClean="0"/>
              <a:t>, ДИВО 82Про, Харьков, январь 2014г. , В.Сердюк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Принципы метагалактического </a:t>
            </a:r>
            <a:r>
              <a:rPr lang="ru-RU" sz="3200" b="1" dirty="0" smtClean="0"/>
              <a:t>образования</a:t>
            </a:r>
            <a:br>
              <a:rPr lang="ru-RU" sz="3200" b="1" dirty="0" smtClean="0"/>
            </a:br>
            <a:r>
              <a:rPr lang="ru-RU" sz="3200" b="1" dirty="0" smtClean="0"/>
              <a:t>Образующие силы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smtClean="0"/>
              <a:t>В </a:t>
            </a:r>
            <a:r>
              <a:rPr lang="ru-RU" sz="8000" dirty="0" smtClean="0"/>
              <a:t>лицее у нас было много материалов, где </a:t>
            </a:r>
            <a:r>
              <a:rPr lang="ru-RU" sz="8000" b="1" i="1" dirty="0" smtClean="0"/>
              <a:t>мы пытались в образованиях включить именно Образующие Силы: </a:t>
            </a:r>
            <a:r>
              <a:rPr lang="ru-RU" sz="8000" dirty="0" smtClean="0"/>
              <a:t>с переменным успехом, где-то получалось, где-то нет, многое зависело от педагогов, а не от детей. </a:t>
            </a:r>
            <a:endParaRPr lang="ru-RU" sz="8000" dirty="0" smtClean="0"/>
          </a:p>
          <a:p>
            <a:pPr algn="just"/>
            <a:r>
              <a:rPr lang="ru-RU" sz="8000" dirty="0" smtClean="0"/>
              <a:t>Я </a:t>
            </a:r>
            <a:r>
              <a:rPr lang="ru-RU" sz="8000" dirty="0" smtClean="0"/>
              <a:t>ссылаюсь и на Казначеева, и на Гумилёва</a:t>
            </a:r>
            <a:r>
              <a:rPr lang="ru-RU" sz="8000" dirty="0" smtClean="0"/>
              <a:t>, </a:t>
            </a:r>
            <a:r>
              <a:rPr lang="ru-RU" sz="8000" dirty="0" smtClean="0"/>
              <a:t>на Соловьёва, если говорить о всеединстве Сил, это ещё-то от него пошло Всеединое Человечество, </a:t>
            </a:r>
            <a:r>
              <a:rPr lang="ru-RU" sz="8000" dirty="0" smtClean="0"/>
              <a:t>на </a:t>
            </a:r>
            <a:r>
              <a:rPr lang="ru-RU" sz="8000" dirty="0" smtClean="0"/>
              <a:t>Вернадского можно сослаться, если взять, что </a:t>
            </a:r>
            <a:r>
              <a:rPr lang="ru-RU" sz="8000" dirty="0" smtClean="0"/>
              <a:t>человечество </a:t>
            </a:r>
            <a:r>
              <a:rPr lang="ru-RU" sz="8000" dirty="0" smtClean="0"/>
              <a:t>есть геологическая сила в веках, а геологическая сила определяет некий силовой поток на Планете. А силовой поток на Планете должен быть чем-то в человеке определён. Чем в каждом человеке определён силовой поток, чтоб для всего человечества мы бы были геологической силой? </a:t>
            </a:r>
            <a:endParaRPr lang="ru-RU" sz="8000" dirty="0" smtClean="0"/>
          </a:p>
          <a:p>
            <a:pPr algn="just"/>
            <a:r>
              <a:rPr lang="ru-RU" sz="8000" dirty="0" smtClean="0"/>
              <a:t>Если </a:t>
            </a:r>
            <a:r>
              <a:rPr lang="ru-RU" sz="8000" dirty="0" smtClean="0"/>
              <a:t>мы геологическая сила – </a:t>
            </a:r>
            <a:r>
              <a:rPr lang="ru-RU" sz="8000" dirty="0" err="1" smtClean="0"/>
              <a:t>сила</a:t>
            </a:r>
            <a:r>
              <a:rPr lang="ru-RU" sz="8000" dirty="0" smtClean="0"/>
              <a:t> должна быть в нас. Какая сила в нас, чтоб быть геологической силой Планеты? То есть Вернадский мыслил геохимией, потому что он был геолог и химик, а я мыслю Человеком, </a:t>
            </a:r>
            <a:r>
              <a:rPr lang="ru-RU" sz="8000" dirty="0" smtClean="0"/>
              <a:t>я </a:t>
            </a:r>
            <a:r>
              <a:rPr lang="ru-RU" sz="8000" dirty="0" smtClean="0"/>
              <a:t>конкретно специалист в образовании. </a:t>
            </a:r>
            <a:endParaRPr lang="ru-RU" sz="8000" dirty="0" smtClean="0"/>
          </a:p>
          <a:p>
            <a:pPr algn="just"/>
            <a:r>
              <a:rPr lang="ru-RU" sz="8000" dirty="0" smtClean="0"/>
              <a:t>Каждый </a:t>
            </a:r>
            <a:r>
              <a:rPr lang="ru-RU" sz="8000" dirty="0" smtClean="0"/>
              <a:t>имеет </a:t>
            </a:r>
            <a:r>
              <a:rPr lang="ru-RU" sz="8000" dirty="0" err="1" smtClean="0"/>
              <a:t>элементик</a:t>
            </a:r>
            <a:r>
              <a:rPr lang="ru-RU" sz="8000" dirty="0" smtClean="0"/>
              <a:t> своей силы, и вместе мы становимся геологической силой. И вот это тоже фактически приводит к тому, что в каждом из нас есть Образующие Силы, образующие нас. </a:t>
            </a:r>
          </a:p>
          <a:p>
            <a:pPr>
              <a:buNone/>
            </a:pPr>
            <a:r>
              <a:rPr lang="ru-RU" sz="6200" i="1" dirty="0" smtClean="0"/>
              <a:t>5ИСи </a:t>
            </a:r>
            <a:r>
              <a:rPr lang="ru-RU" sz="6200" i="1" dirty="0" smtClean="0"/>
              <a:t>«Образ-тип ИВО» 18-19 января 2014г. Харьков. В.Сердюк</a:t>
            </a:r>
            <a:endParaRPr lang="ru-RU" sz="6200" dirty="0" smtClean="0"/>
          </a:p>
          <a:p>
            <a:pPr>
              <a:buNone/>
            </a:pPr>
            <a:endParaRPr lang="ru-RU" sz="6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Эксперимент по созданию новой системы 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К</a:t>
            </a:r>
            <a:r>
              <a:rPr lang="ru-RU" b="1" dirty="0" smtClean="0"/>
              <a:t>огда </a:t>
            </a:r>
            <a:r>
              <a:rPr lang="ru-RU" b="1" dirty="0" smtClean="0"/>
              <a:t>я подходил к Синтезу,  где-то с 91, 92-го года, мне удалось создать эксперимент в Российской Федерации по созданию новой системы образования, потому что как раз </a:t>
            </a:r>
            <a:r>
              <a:rPr lang="ru-RU" b="1" dirty="0" err="1" smtClean="0"/>
              <a:t>буддхи</a:t>
            </a:r>
            <a:r>
              <a:rPr lang="ru-RU" b="1" dirty="0" smtClean="0"/>
              <a:t> (Владыка Кут </a:t>
            </a:r>
            <a:r>
              <a:rPr lang="ru-RU" b="1" dirty="0" err="1" smtClean="0"/>
              <a:t>Хуми</a:t>
            </a:r>
            <a:r>
              <a:rPr lang="ru-RU" b="1" dirty="0" smtClean="0"/>
              <a:t> был в то время Владыкой второго Луча, а второй Луч как раз работал на </a:t>
            </a:r>
            <a:r>
              <a:rPr lang="ru-RU" b="1" dirty="0" err="1" smtClean="0"/>
              <a:t>буддхическом</a:t>
            </a:r>
            <a:r>
              <a:rPr lang="ru-RU" b="1" dirty="0" smtClean="0"/>
              <a:t> плане), как ученик второго Луча, Владыка Кут </a:t>
            </a:r>
            <a:r>
              <a:rPr lang="ru-RU" b="1" dirty="0" err="1" smtClean="0"/>
              <a:t>Хуми</a:t>
            </a:r>
            <a:r>
              <a:rPr lang="ru-RU" b="1" dirty="0" smtClean="0"/>
              <a:t> как раз занимался системой образования на планете, ну, естественно, как ученик взял стяжать -  создать новый проект.</a:t>
            </a:r>
          </a:p>
          <a:p>
            <a:pPr>
              <a:buNone/>
            </a:pPr>
            <a:r>
              <a:rPr lang="ru-RU" sz="2400" dirty="0" smtClean="0"/>
              <a:t>Киев, 2005, 4 Си Фа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новых возможностей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000" dirty="0" smtClean="0"/>
              <a:t>В</a:t>
            </a:r>
            <a:r>
              <a:rPr lang="ru-RU" sz="4000" dirty="0" smtClean="0"/>
              <a:t>от </a:t>
            </a:r>
            <a:r>
              <a:rPr lang="ru-RU" sz="4000" dirty="0" smtClean="0"/>
              <a:t>увидел всю глупость бездеятельности, даже в образовании, пытаясь это преодолеть, - на ученические рельсы перевести. Когда и детей обучают бездеятельности, когда механика знаний входит, а практического проживания, применения знаний не складывается, к сожалению. И в этом кризис образования, когда дети заканчивают школу. </a:t>
            </a:r>
            <a:endParaRPr lang="ru-RU" sz="4000" dirty="0" smtClean="0"/>
          </a:p>
          <a:p>
            <a:pPr algn="just"/>
            <a:r>
              <a:rPr lang="ru-RU" sz="4000" dirty="0" smtClean="0"/>
              <a:t>И </a:t>
            </a:r>
            <a:r>
              <a:rPr lang="ru-RU" sz="4000" dirty="0" smtClean="0"/>
              <a:t>вот, с этой стороны, и с профессиональной точки зрения, и с ученической, когда мы начали заходить и подумали: «А почему человек мозг активирует на 3 процента? А почему не больше?» Ну, мозг так работает. Нет, не мозг так работает. Мы решили эту проблему, нашли, потом долго </a:t>
            </a:r>
            <a:r>
              <a:rPr lang="ru-RU" sz="4000" dirty="0" smtClean="0"/>
              <a:t>смеялись.</a:t>
            </a:r>
          </a:p>
          <a:p>
            <a:pPr algn="just"/>
            <a:r>
              <a:rPr lang="ru-RU" sz="4000" dirty="0" smtClean="0"/>
              <a:t>И </a:t>
            </a:r>
            <a:r>
              <a:rPr lang="ru-RU" sz="4000" dirty="0" smtClean="0"/>
              <a:t>это был ещё один шаг, который уже из профессионализма начал меня толкать к поиску чего-то нового, «новое идёт новыми путями». </a:t>
            </a:r>
            <a:endParaRPr lang="ru-RU" sz="4000" dirty="0" smtClean="0"/>
          </a:p>
          <a:p>
            <a:pPr algn="just"/>
            <a:r>
              <a:rPr lang="ru-RU" sz="4000" dirty="0" smtClean="0"/>
              <a:t>Все </a:t>
            </a:r>
            <a:r>
              <a:rPr lang="ru-RU" sz="4000" dirty="0" smtClean="0"/>
              <a:t>говорят о новой эпохе, все говорят об эпохе </a:t>
            </a:r>
            <a:r>
              <a:rPr lang="ru-RU" sz="4000" dirty="0" smtClean="0"/>
              <a:t>огня. Новое</a:t>
            </a:r>
            <a:r>
              <a:rPr lang="ru-RU" sz="4000" dirty="0" smtClean="0"/>
              <a:t>, огонь должен идти, как? Как это по-новому? Я начал дёргаться в том направлении. Именно дёргаться </a:t>
            </a:r>
            <a:r>
              <a:rPr lang="ru-RU" sz="4000" dirty="0" smtClean="0"/>
              <a:t>вначале</a:t>
            </a:r>
            <a:r>
              <a:rPr lang="ru-RU" sz="4000" dirty="0" smtClean="0"/>
              <a:t>, только так это могу оценить. Что это такое</a:t>
            </a:r>
            <a:r>
              <a:rPr lang="ru-RU" sz="4000" dirty="0" smtClean="0"/>
              <a:t>? </a:t>
            </a:r>
            <a:endParaRPr lang="ru-RU" sz="4000" dirty="0" smtClean="0"/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Киев</a:t>
            </a:r>
            <a:r>
              <a:rPr lang="ru-RU" sz="4200" dirty="0" smtClean="0"/>
              <a:t>, 2005,, 4 Си Фа</a:t>
            </a:r>
            <a:endParaRPr lang="ru-RU" sz="4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новых возможностей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5000" dirty="0" smtClean="0"/>
              <a:t>Первая истина, которая помогла мне туда отправиться, простая вещь. В предыдущей эпохе было 7 планов, </a:t>
            </a:r>
            <a:r>
              <a:rPr lang="ru-RU" sz="5000" dirty="0" err="1" smtClean="0"/>
              <a:t>Ади</a:t>
            </a:r>
            <a:r>
              <a:rPr lang="ru-RU" sz="5000" dirty="0" smtClean="0"/>
              <a:t> </a:t>
            </a:r>
            <a:r>
              <a:rPr lang="ru-RU" sz="5000" dirty="0" smtClean="0"/>
              <a:t>план был пустой. Кто знает схему </a:t>
            </a:r>
            <a:r>
              <a:rPr lang="ru-RU" sz="5000" dirty="0" err="1" smtClean="0"/>
              <a:t>Блаватской</a:t>
            </a:r>
            <a:r>
              <a:rPr lang="ru-RU" sz="5000" dirty="0" smtClean="0"/>
              <a:t>, на монаде там </a:t>
            </a:r>
            <a:r>
              <a:rPr lang="ru-RU" sz="5000" dirty="0" err="1" smtClean="0"/>
              <a:t>треугольничек</a:t>
            </a:r>
            <a:r>
              <a:rPr lang="ru-RU" sz="5000" dirty="0" smtClean="0"/>
              <a:t>, а на </a:t>
            </a:r>
            <a:r>
              <a:rPr lang="ru-RU" sz="5000" dirty="0" err="1" smtClean="0"/>
              <a:t>Ади</a:t>
            </a:r>
            <a:r>
              <a:rPr lang="ru-RU" sz="5000" dirty="0" smtClean="0"/>
              <a:t> </a:t>
            </a:r>
            <a:r>
              <a:rPr lang="ru-RU" sz="5000" dirty="0" smtClean="0"/>
              <a:t>плане - светлый путь к коммунизму называется, чистота полная. Вспоминаем фразу Христа: «Свято место пусто не бывает». С чего там пусто? Седьмой план, который вводит в Дом Отца, пустой? Это как? Так не должно быть. </a:t>
            </a:r>
            <a:endParaRPr lang="ru-RU" sz="5000" dirty="0" smtClean="0"/>
          </a:p>
          <a:p>
            <a:pPr algn="just"/>
            <a:r>
              <a:rPr lang="ru-RU" sz="5000" dirty="0" smtClean="0"/>
              <a:t>Начал  </a:t>
            </a:r>
            <a:r>
              <a:rPr lang="ru-RU" sz="5000" dirty="0" smtClean="0"/>
              <a:t>рассчитывать. Допустим, мозг возьмём за 100 %, делим на 7, в среднем получается 13-14% на активацию каждого плана. Другими словами, 14% мозга отвечает за физический план. Потом вспомнил космические планы по </a:t>
            </a:r>
            <a:r>
              <a:rPr lang="ru-RU" sz="5000" dirty="0" err="1" smtClean="0"/>
              <a:t>Блаватской</a:t>
            </a:r>
            <a:r>
              <a:rPr lang="ru-RU" sz="5000" dirty="0" smtClean="0"/>
              <a:t>, там чуть выше, один, два, три, восемь, девять, десять, поделил на </a:t>
            </a:r>
            <a:r>
              <a:rPr lang="ru-RU" sz="5000" dirty="0" smtClean="0"/>
              <a:t>10. </a:t>
            </a:r>
          </a:p>
          <a:p>
            <a:pPr algn="just"/>
            <a:r>
              <a:rPr lang="ru-RU" sz="5000" dirty="0" smtClean="0"/>
              <a:t>Наша </a:t>
            </a:r>
            <a:r>
              <a:rPr lang="ru-RU" sz="5000" dirty="0" smtClean="0"/>
              <a:t>планета вошла в десятку, там ещё три галактических плана было, так называемые космические по </a:t>
            </a:r>
            <a:r>
              <a:rPr lang="ru-RU" sz="5000" dirty="0" err="1" smtClean="0"/>
              <a:t>Блаватской</a:t>
            </a:r>
            <a:r>
              <a:rPr lang="ru-RU" sz="5000" dirty="0" smtClean="0"/>
              <a:t>: Голубая ложа, Белая Ложа – там, где лежат, там, где не действуют ученики, а полная лёжка была</a:t>
            </a:r>
            <a:r>
              <a:rPr lang="ru-RU" sz="5000" dirty="0" smtClean="0"/>
              <a:t>.</a:t>
            </a:r>
          </a:p>
          <a:p>
            <a:pPr algn="just">
              <a:buNone/>
            </a:pPr>
            <a:r>
              <a:rPr lang="ru-RU" sz="4500" dirty="0" smtClean="0"/>
              <a:t>Киев</a:t>
            </a:r>
            <a:r>
              <a:rPr lang="ru-RU" sz="4500" dirty="0" smtClean="0"/>
              <a:t>, 2005,, 4 Си Фа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ДЕЕСПОСОБНОСТЬ МОЗГА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7400" dirty="0" smtClean="0"/>
              <a:t>И вот </a:t>
            </a:r>
            <a:r>
              <a:rPr lang="ru-RU" sz="7400" b="1" dirty="0" smtClean="0"/>
              <a:t>задача</a:t>
            </a:r>
            <a:r>
              <a:rPr lang="ru-RU" sz="7400" dirty="0" smtClean="0"/>
              <a:t> </a:t>
            </a:r>
            <a:r>
              <a:rPr lang="ru-RU" sz="7400" b="1" dirty="0" smtClean="0"/>
              <a:t>наша…научиться действовать </a:t>
            </a:r>
            <a:r>
              <a:rPr lang="ru-RU" sz="7400" dirty="0" smtClean="0"/>
              <a:t>на всех планах, не знать, знания даются дополнительно, а действовать.  </a:t>
            </a:r>
          </a:p>
          <a:p>
            <a:pPr algn="just"/>
            <a:r>
              <a:rPr lang="ru-RU" sz="7400" dirty="0" smtClean="0"/>
              <a:t>Для тех, кто учится, и вы можете за счёт этого духа, света и энергии зафиксировать себя на </a:t>
            </a:r>
            <a:r>
              <a:rPr lang="ru-RU" sz="7400" dirty="0" err="1" smtClean="0"/>
              <a:t>ментале</a:t>
            </a:r>
            <a:r>
              <a:rPr lang="ru-RU" sz="7400" dirty="0" smtClean="0"/>
              <a:t>, оформиться там, и мы будем этим заниматься здесь, чтобы вы там начали действовать телом, присутствовать сердцем, разумом сознательно. Вот задача </a:t>
            </a:r>
            <a:r>
              <a:rPr lang="ru-RU" sz="7400" dirty="0" smtClean="0"/>
              <a:t>наша, чтобы </a:t>
            </a:r>
            <a:r>
              <a:rPr lang="ru-RU" sz="7400" dirty="0" smtClean="0"/>
              <a:t>на всех планах человек начал действовать сознательно. </a:t>
            </a:r>
            <a:r>
              <a:rPr lang="ru-RU" sz="7400" b="1" dirty="0" smtClean="0"/>
              <a:t>Вот тогда мозг постепенно начнёт действовать на 100 процентов</a:t>
            </a:r>
            <a:r>
              <a:rPr lang="ru-RU" sz="7400" dirty="0" smtClean="0"/>
              <a:t>. </a:t>
            </a:r>
          </a:p>
          <a:p>
            <a:pPr algn="just"/>
            <a:r>
              <a:rPr lang="ru-RU" sz="7400" b="1" dirty="0" smtClean="0"/>
              <a:t>Вот этот опыт я профессионально нашёл, воспитывая детей в лицее, по эксперименту,  по </a:t>
            </a:r>
            <a:r>
              <a:rPr lang="ru-RU" sz="7400" b="1" dirty="0" smtClean="0"/>
              <a:t>всем </a:t>
            </a:r>
            <a:r>
              <a:rPr lang="ru-RU" sz="7400" b="1" dirty="0" smtClean="0"/>
              <a:t>научным методикам и данным, и ученически нашёл. И вот через это Владыка и ввёл меня в Синтез и сказал: «Да, будешь этим заниматься». </a:t>
            </a:r>
          </a:p>
          <a:p>
            <a:pPr>
              <a:buNone/>
            </a:pPr>
            <a:r>
              <a:rPr lang="ru-RU" sz="6000" dirty="0" smtClean="0"/>
              <a:t>Киев</a:t>
            </a:r>
            <a:r>
              <a:rPr lang="ru-RU" sz="6000" dirty="0" smtClean="0"/>
              <a:t>, 2005, 4 </a:t>
            </a:r>
            <a:r>
              <a:rPr lang="ru-RU" sz="6000" dirty="0" err="1" smtClean="0"/>
              <a:t>СиФа</a:t>
            </a:r>
            <a:endParaRPr lang="ru-RU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Образу и Подобию Отца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Браминская подготовка Востока: если ты логично обосновал постулат, он тотален, его нельзя разбить, он входит в </a:t>
            </a:r>
            <a:r>
              <a:rPr lang="ru-RU" dirty="0" err="1" smtClean="0"/>
              <a:t>логоичность</a:t>
            </a:r>
            <a:r>
              <a:rPr lang="ru-RU" dirty="0" smtClean="0"/>
              <a:t>. Так вот, </a:t>
            </a:r>
            <a:r>
              <a:rPr lang="ru-RU" b="1" dirty="0" smtClean="0"/>
              <a:t>если наша планета называется «планета», она состоит из планов, потому что корень слова - «план». А раз она состоит из планов, то синтез планов являет планету. Если Отец небесный или просто Отец</a:t>
            </a:r>
            <a:r>
              <a:rPr lang="ru-RU" dirty="0" smtClean="0"/>
              <a:t> </a:t>
            </a:r>
            <a:r>
              <a:rPr lang="ru-RU" b="1" dirty="0" smtClean="0"/>
              <a:t>планеты - Владыка планеты, то он является Владыкой синтеза всех планов, и мы входим в Дом Отца.</a:t>
            </a:r>
            <a:r>
              <a:rPr lang="ru-RU" dirty="0" smtClean="0"/>
              <a:t> А если мы по Образу и подобию выражаем Отца, то,  прежде всего, это концентрируется в </a:t>
            </a:r>
            <a:r>
              <a:rPr lang="ru-RU" dirty="0" smtClean="0"/>
              <a:t>мозге.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Киев, 2005, 4 Си Фа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</a:t>
            </a:r>
            <a:r>
              <a:rPr lang="ru-RU" dirty="0" smtClean="0"/>
              <a:t>Образу и </a:t>
            </a:r>
            <a:r>
              <a:rPr lang="ru-RU" dirty="0" smtClean="0"/>
              <a:t>Подобию </a:t>
            </a:r>
            <a:r>
              <a:rPr lang="ru-RU" dirty="0" smtClean="0"/>
              <a:t>Отца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Е</a:t>
            </a:r>
            <a:r>
              <a:rPr lang="ru-RU" dirty="0" smtClean="0"/>
              <a:t>сли </a:t>
            </a:r>
            <a:r>
              <a:rPr lang="ru-RU" dirty="0" smtClean="0"/>
              <a:t>мы по Образу и подобию Отца, Евангелие, а Отец – это Владыка нашей планеты, а планета, план имеет корень слова, а значит состоит из планов, </a:t>
            </a:r>
            <a:r>
              <a:rPr lang="ru-RU" dirty="0" smtClean="0"/>
              <a:t>то </a:t>
            </a:r>
            <a:r>
              <a:rPr lang="ru-RU" dirty="0" smtClean="0"/>
              <a:t>наш мозг должен выражать эти планы в синтезе.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Киев</a:t>
            </a:r>
            <a:r>
              <a:rPr lang="ru-RU" sz="2400" dirty="0" smtClean="0"/>
              <a:t>, 2005, 4 </a:t>
            </a:r>
            <a:r>
              <a:rPr lang="ru-RU" sz="2400" dirty="0" err="1" smtClean="0"/>
              <a:t>СиФа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МОЗГ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С</a:t>
            </a:r>
            <a:r>
              <a:rPr lang="ru-RU" b="1" dirty="0" smtClean="0"/>
              <a:t>интез </a:t>
            </a:r>
            <a:r>
              <a:rPr lang="ru-RU" b="1" dirty="0" smtClean="0"/>
              <a:t>планов выражает Отца, Отец для синтеза планов строит то, что мы с вами называем Домом Отца, а концентрируется этот Дом Отца в мозге. </a:t>
            </a:r>
            <a:r>
              <a:rPr lang="ru-RU" dirty="0" smtClean="0"/>
              <a:t>Перевод мозга: знаете, такое понятие «монада», даже у </a:t>
            </a:r>
            <a:r>
              <a:rPr lang="ru-RU" dirty="0" err="1" smtClean="0"/>
              <a:t>Блаватсткой</a:t>
            </a:r>
            <a:r>
              <a:rPr lang="ru-RU" dirty="0" smtClean="0"/>
              <a:t>, </a:t>
            </a:r>
            <a:r>
              <a:rPr lang="ru-RU" dirty="0" err="1" smtClean="0"/>
              <a:t>мо-нада</a:t>
            </a:r>
            <a:r>
              <a:rPr lang="ru-RU" dirty="0" smtClean="0"/>
              <a:t>. «</a:t>
            </a:r>
            <a:r>
              <a:rPr lang="ru-RU" dirty="0" err="1" smtClean="0"/>
              <a:t>Нада</a:t>
            </a:r>
            <a:r>
              <a:rPr lang="ru-RU" dirty="0" smtClean="0"/>
              <a:t>» - </a:t>
            </a:r>
            <a:r>
              <a:rPr lang="ru-RU" dirty="0" smtClean="0"/>
              <a:t>понятно, </a:t>
            </a:r>
            <a:r>
              <a:rPr lang="ru-RU" dirty="0" smtClean="0"/>
              <a:t>что, быть в «мо», а где монада концентрируется у человека? В мозге, «В начале было слово», случайностей не бывает в Доме Отца.  «</a:t>
            </a:r>
            <a:r>
              <a:rPr lang="ru-RU" dirty="0" err="1" smtClean="0"/>
              <a:t>Зг</a:t>
            </a:r>
            <a:r>
              <a:rPr lang="ru-RU" dirty="0" smtClean="0"/>
              <a:t>» интересно переводится, </a:t>
            </a:r>
            <a:r>
              <a:rPr lang="ru-RU" dirty="0" smtClean="0"/>
              <a:t>«здесь </a:t>
            </a:r>
            <a:r>
              <a:rPr lang="ru-RU" dirty="0" smtClean="0"/>
              <a:t>Господь» присутствует, мозг – здесь </a:t>
            </a:r>
            <a:r>
              <a:rPr lang="ru-RU" dirty="0" smtClean="0"/>
              <a:t>Господь.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Киев, 2005, 4 </a:t>
            </a:r>
            <a:r>
              <a:rPr lang="ru-RU" dirty="0" err="1" smtClean="0"/>
              <a:t>СиФа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2902</Words>
  <Application>Microsoft Office PowerPoint</Application>
  <PresentationFormat>Экран (4:3)</PresentationFormat>
  <Paragraphs>116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ДЕНЬ РОЖДЕНИЯ МЕТАГАЛАКТИЧЕСКОГО ОБРАЗОВАНИЯ 3.12.1991 </vt:lpstr>
      <vt:lpstr>План метагалактического развития человека</vt:lpstr>
      <vt:lpstr>Эксперимент по созданию новой системы образования</vt:lpstr>
      <vt:lpstr>Поиск новых возможностей</vt:lpstr>
      <vt:lpstr>Поиск новых возможностей</vt:lpstr>
      <vt:lpstr>ДЕЕСПОСОБНОСТЬ МОЗГА</vt:lpstr>
      <vt:lpstr>По Образу и Подобию Отца</vt:lpstr>
      <vt:lpstr>По Образу и Подобию Отца</vt:lpstr>
      <vt:lpstr>МОЗГ</vt:lpstr>
      <vt:lpstr>Задача новой системы образования</vt:lpstr>
      <vt:lpstr>Задача новой системы образования</vt:lpstr>
      <vt:lpstr>Принципы метагалактического образования Синтезприсутственная ментальная деятельность</vt:lpstr>
      <vt:lpstr>Принципы метагалактического образования  самостоятельные усилия</vt:lpstr>
      <vt:lpstr>Принципы метагалактического образования синтез знаний и действий</vt:lpstr>
      <vt:lpstr>Принципы метагалактического образования неотчуждённость</vt:lpstr>
      <vt:lpstr>  Принципы метагалактического образования общая система восхождения и образования </vt:lpstr>
      <vt:lpstr>Принципы метагалактического образования взрослые растятся вместе с детьми</vt:lpstr>
      <vt:lpstr>Принципы метагалактического образования новая система оценок</vt:lpstr>
      <vt:lpstr>Принципы метагалактического образования свободное обладание информацией</vt:lpstr>
      <vt:lpstr>Принципы метагалактического образования создание новой образовательной среды</vt:lpstr>
      <vt:lpstr>Принципы метагалактического образования говоришь другому – сообщаешь себе</vt:lpstr>
      <vt:lpstr>Принципы метагалактического образования сознательное действие Образом Отца</vt:lpstr>
      <vt:lpstr>Принципы метагалактического образования Образ-тип </vt:lpstr>
      <vt:lpstr>Принципы метагалактического образования Формирование Образ-типов</vt:lpstr>
      <vt:lpstr>Принципы метагалактического образования Образующие силы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РОЖДЕНИЯ МЕТАГАЛАКТИЧЕСКОГО ОБРАЗОВАНИЯ</dc:title>
  <dc:creator>Марина</dc:creator>
  <cp:lastModifiedBy>Марина</cp:lastModifiedBy>
  <cp:revision>62</cp:revision>
  <dcterms:created xsi:type="dcterms:W3CDTF">2015-11-28T19:03:39Z</dcterms:created>
  <dcterms:modified xsi:type="dcterms:W3CDTF">2015-12-02T20:39:56Z</dcterms:modified>
</cp:coreProperties>
</file>